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B3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71655" autoAdjust="0"/>
  </p:normalViewPr>
  <p:slideViewPr>
    <p:cSldViewPr snapToGrid="0">
      <p:cViewPr varScale="1">
        <p:scale>
          <a:sx n="72" d="100"/>
          <a:sy n="72" d="100"/>
        </p:scale>
        <p:origin x="1516" y="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B1F78-B753-4ECC-9E19-05D9681C603C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C6892-DFF3-4A07-8B2A-B0E31DCA1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353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Hello everyone, welcome, thanks for coming to the 3</a:t>
            </a:r>
            <a:r>
              <a:rPr lang="en-GB" baseline="30000" dirty="0"/>
              <a:t>rd</a:t>
            </a:r>
            <a:r>
              <a:rPr lang="en-GB" dirty="0"/>
              <a:t> robotics workshop this year,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(if more people) Looks like there's more of you than last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r>
              <a:rPr lang="en-GB" dirty="0"/>
              <a:t>For the past 2 workshops we have looked at electronics and micro controllers, but today we are mixing it up with some mechanics.</a:t>
            </a:r>
          </a:p>
          <a:p>
            <a:r>
              <a:rPr lang="en-GB" dirty="0"/>
              <a:t>So, as usual after my short presentation, you’ll get into groups of 2 – 4 and work through the worksheet while we walk around to help.</a:t>
            </a:r>
          </a:p>
          <a:p>
            <a:r>
              <a:rPr lang="en-GB" dirty="0"/>
              <a:t>Today’s worksheet is slightly different because most tasks don’t have any instructions, instead you have to figure out how to make the final result yourself.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C6892-DFF3-4A07-8B2A-B0E31DCA1AA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914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a gear?</a:t>
            </a:r>
          </a:p>
          <a:p>
            <a:r>
              <a:rPr lang="en-GB" dirty="0"/>
              <a:t>A gear is usually a circular part with many teeth around its perimeter allowing it to transfer mechanical motion and exchange speed for torque depending on the configuration.</a:t>
            </a:r>
          </a:p>
          <a:p>
            <a:endParaRPr lang="en-GB" dirty="0"/>
          </a:p>
          <a:p>
            <a:r>
              <a:rPr lang="en-GB" dirty="0"/>
              <a:t>There are many other types of gears, but we will mainly focus on the simple ones on the left.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C6892-DFF3-4A07-8B2A-B0E31DCA1AA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140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today,</a:t>
            </a:r>
          </a:p>
          <a:p>
            <a:r>
              <a:rPr lang="en-GB" dirty="0"/>
              <a:t>You’ll be playing with gear configurations on a pegboard, which is simply a wooden board with a bunch of holes.</a:t>
            </a:r>
          </a:p>
          <a:p>
            <a:r>
              <a:rPr lang="en-GB" dirty="0"/>
              <a:t>You will mount the gears on the pegboard by adding nuts and bolts to allow the gears to rotate.</a:t>
            </a:r>
          </a:p>
          <a:p>
            <a:r>
              <a:rPr lang="en-GB" dirty="0"/>
              <a:t>In the final task you will do some super-gluing, for those of you who don’t know, superglue is a strong, fast setting adhesive and you'll use it to glue some nuts and bolts inside gears.</a:t>
            </a:r>
          </a:p>
          <a:p>
            <a:r>
              <a:rPr lang="en-GB" dirty="0"/>
              <a:t>Please don’t stick your fingers together and be careful not to stick anything to the table.</a:t>
            </a:r>
          </a:p>
          <a:p>
            <a:r>
              <a:rPr lang="en-GB" dirty="0"/>
              <a:t>And finally try and ensure that what you glue together doesn’t hinder your ability to disassemble what you make, but don’t worry if you accidentally do.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C6892-DFF3-4A07-8B2A-B0E31DCA1AA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3953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So, after you’ve completed the first 2 exercises on the worksheet your goal is to create this turret like aiming device, a fully assembled one will be at the front for you to reference.</a:t>
            </a:r>
          </a:p>
          <a:p>
            <a:r>
              <a:rPr lang="en-GB" dirty="0"/>
              <a:t>Some assembly is required because all the parts are freshly laser cut, so lets get started.</a:t>
            </a:r>
          </a:p>
          <a:p>
            <a:endParaRPr lang="en-GB" dirty="0"/>
          </a:p>
          <a:p>
            <a:r>
              <a:rPr lang="en-GB" dirty="0"/>
              <a:t>Ill be taking some photos today so if anyone doesn’t want to be in a photo please let me know.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C6892-DFF3-4A07-8B2A-B0E31DCA1AA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331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DCE1E-CEBB-2BA5-2DED-3784559DF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A10A2-BA92-F505-99AE-1E99924792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94050-8412-FDD9-4BD9-3BC884F28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E5EC8-31A0-059C-6CE3-F2B75544D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BE88E-3C95-6365-6A86-A73AF7F4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257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A916-C5DA-F1A2-53EC-87DB9CCA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A63323-BFD6-9351-016A-CE93449F9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B6913-49B4-6062-6704-FBF4A9A3A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E96C3-1BC8-D3C3-0F89-0904CFE30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E2702-4703-F8C8-CD4F-66E62E8F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141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81ACAA-7BF6-A12F-4CD6-7F64B5AE74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AE9BC9-CD55-B678-0FAA-2048D7340C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E9755-21BF-D70F-F1C2-69303F089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934F2-02DF-8912-5B29-69635D3E2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28FBF-85B1-45D0-321D-6761A71FA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597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85B74-BE4C-3316-6600-4004DE0BA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E650F-1C52-5264-9CBC-E5FE8F242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41798-1D5E-9C9D-E9CB-56D0E69AB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F3DAA-8544-8A95-DA13-C722E7FDF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F8267-75F6-66BB-4533-D874A1FC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6050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4B655-66ED-3900-009A-CD7756B52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701379-D3E1-D84C-2C85-0A2AD5677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EF899-2FF7-BA44-A2D0-21EA68372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ABBCE-48E2-F9ED-8C9A-00154A831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5C49D-13FD-7DD7-25C1-9D52F0C91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358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7FDB0-3C89-1202-0AFE-A6B2592D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49E5-2687-3468-F92B-102C7A556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82DDF0-DC73-8FBF-AB61-928554465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39119-13A7-1D9A-89DF-F73FB514E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ED388F-405D-C6A9-EDC3-7B99762B1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552FD-D84B-2CDE-3FA4-63110EF0A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4702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1241F-1EEA-3BB1-ABD6-A4EB22E1B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E604A-F3C1-9408-DF15-30FF8CD19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CA38BF-BF91-D9CB-30EE-F2A1B531B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2AFB6D-6A8E-5432-8E9F-EF1B323B1B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275765-76FE-30B4-DC11-63092419A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A32455-37E8-F63A-5959-84FDA1B48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FDC980-FE31-8136-ABDC-DD9025034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533672-A776-DBCE-B0C9-BA67E2A2C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236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271B8-4440-DDE4-870B-52C49F1E6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EA5AFB-1F7B-F052-3CA2-4C36B72BE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2C743C-D080-B67C-E9DE-9F8E1E11A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6828AE-4EDC-182C-52AE-4DB5F4FD2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557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71C4F5-14CC-F49C-1511-E80400B6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7F1661-14BF-8335-79F7-BE779646A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D3B544-5C1B-6047-780E-E135DD8C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581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B9715-311D-7D32-1406-85F003A67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FF7C4-C9C0-529C-315C-F03BD17D4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3BA32-A4F9-02E6-25BD-B54B0E1BF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1BBF8-9C8E-C894-F9BD-94A37962A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84D59-35D1-1157-072C-2B2C8ABA8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0D10EC-61F9-0082-C088-659B28473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4760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D4BAB-2BB7-274C-5413-5B095E55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5E684A-2A47-CE8A-AE31-A5EE403C7E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ABC774-ADF8-72CB-4180-7CE9D4AE8F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5C074-4371-3145-60E1-FC6DDDCBE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A3DC5-F551-BABA-7918-9827C1766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63419-36B6-BAE0-D887-9D581B273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272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78000" b="-5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80988C-8E20-73F6-245B-941A5B07B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4C4A-52A1-F1CD-20F1-3115F0E2D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AC1D1-C3A7-9243-26C3-4397EC1766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7E8D0-262E-47C7-9397-AEDE4444D531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A9FAB-53E5-9AA8-7CA0-96C77335C4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EE1B3-7B83-4569-36F6-9B8E6F8D4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4B674-DE7E-46C9-9A4A-A714E64B8E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980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Relationship Id="rId9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78000" b="-6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DDB83-9552-CDD3-F29C-0152E4D83F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023269"/>
            <a:ext cx="10668000" cy="4180307"/>
          </a:xfrm>
        </p:spPr>
        <p:txBody>
          <a:bodyPr>
            <a:normAutofit fontScale="90000"/>
          </a:bodyPr>
          <a:lstStyle/>
          <a:p>
            <a:r>
              <a:rPr lang="en-GB" sz="8000" b="1" dirty="0">
                <a:solidFill>
                  <a:srgbClr val="58B3BD"/>
                </a:solidFill>
                <a:latin typeface="Broadway" panose="04040905080B02020502" pitchFamily="82" charset="0"/>
                <a:cs typeface="Courier New" panose="02070309020205020404" pitchFamily="49" charset="0"/>
              </a:rPr>
              <a:t>Robotics Workshop</a:t>
            </a:r>
            <a:br>
              <a:rPr lang="en-GB" sz="8000" b="1" dirty="0">
                <a:solidFill>
                  <a:srgbClr val="58B3BD"/>
                </a:solidFill>
                <a:latin typeface="Broadway" panose="04040905080B02020502" pitchFamily="82" charset="0"/>
                <a:cs typeface="Courier New" panose="02070309020205020404" pitchFamily="49" charset="0"/>
              </a:rPr>
            </a:br>
            <a:r>
              <a:rPr lang="en-GB" sz="8000" b="1" dirty="0">
                <a:solidFill>
                  <a:schemeClr val="bg1"/>
                </a:solidFill>
                <a:latin typeface="BankGothic Lt BT" panose="020B0607020203060204" pitchFamily="34" charset="0"/>
                <a:cs typeface="Courier New" panose="02070309020205020404" pitchFamily="49" charset="0"/>
              </a:rPr>
              <a:t>Week 3</a:t>
            </a:r>
            <a:br>
              <a:rPr lang="en-GB" sz="8000" b="1" dirty="0">
                <a:solidFill>
                  <a:schemeClr val="bg1"/>
                </a:solidFill>
                <a:latin typeface="BankGothic Lt BT" panose="020B0607020203060204" pitchFamily="34" charset="0"/>
                <a:cs typeface="Courier New" panose="02070309020205020404" pitchFamily="49" charset="0"/>
              </a:rPr>
            </a:br>
            <a:r>
              <a:rPr lang="en-GB" sz="8000" b="1" dirty="0">
                <a:solidFill>
                  <a:schemeClr val="bg1"/>
                </a:solidFill>
                <a:latin typeface="BankGothic Lt BT" panose="020B0607020203060204" pitchFamily="34" charset="0"/>
                <a:cs typeface="Courier New" panose="02070309020205020404" pitchFamily="49" charset="0"/>
              </a:rPr>
              <a:t>Introduction to mechanics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6247BC-5932-8ED8-429C-27AF473549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9575" y="146844"/>
            <a:ext cx="3752850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54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A9367-A997-99C5-16F8-4671EBFE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612" y="408768"/>
            <a:ext cx="9900775" cy="902462"/>
          </a:xfrm>
        </p:spPr>
        <p:txBody>
          <a:bodyPr/>
          <a:lstStyle/>
          <a:p>
            <a:pPr algn="ctr"/>
            <a:r>
              <a:rPr lang="en-GB" u="sng" dirty="0">
                <a:solidFill>
                  <a:schemeClr val="bg1"/>
                </a:solidFill>
              </a:rPr>
              <a:t>What is a gear?</a:t>
            </a:r>
          </a:p>
        </p:txBody>
      </p:sp>
      <p:pic>
        <p:nvPicPr>
          <p:cNvPr id="3" name="Picture 2" descr="A group of gears on a table&#10;&#10;Description automatically generated">
            <a:extLst>
              <a:ext uri="{FF2B5EF4-FFF2-40B4-BE49-F238E27FC236}">
                <a16:creationId xmlns:a16="http://schemas.microsoft.com/office/drawing/2014/main" id="{FD68A8B1-9FE1-02BB-0B26-01A9EAB9BC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3" t="10702" b="46284"/>
          <a:stretch/>
        </p:blipFill>
        <p:spPr>
          <a:xfrm>
            <a:off x="471275" y="2158882"/>
            <a:ext cx="4583953" cy="2813819"/>
          </a:xfrm>
          <a:prstGeom prst="rect">
            <a:avLst/>
          </a:prstGeom>
        </p:spPr>
      </p:pic>
      <p:pic>
        <p:nvPicPr>
          <p:cNvPr id="7" name="Picture 6" descr="A collage of different gears&#10;&#10;Description automatically generated">
            <a:extLst>
              <a:ext uri="{FF2B5EF4-FFF2-40B4-BE49-F238E27FC236}">
                <a16:creationId xmlns:a16="http://schemas.microsoft.com/office/drawing/2014/main" id="{D0E103CC-5B70-41CE-6B90-CBDFD85156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511" y="2158882"/>
            <a:ext cx="5024677" cy="281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162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A9367-A997-99C5-16F8-4671EBFE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612" y="408768"/>
            <a:ext cx="9900775" cy="902462"/>
          </a:xfrm>
        </p:spPr>
        <p:txBody>
          <a:bodyPr/>
          <a:lstStyle/>
          <a:p>
            <a:pPr algn="ctr"/>
            <a:r>
              <a:rPr lang="en-GB" u="sng" dirty="0">
                <a:solidFill>
                  <a:schemeClr val="bg1"/>
                </a:solidFill>
              </a:rPr>
              <a:t>Tools and materials you will use</a:t>
            </a:r>
          </a:p>
        </p:txBody>
      </p:sp>
      <p:pic>
        <p:nvPicPr>
          <p:cNvPr id="7" name="Picture 6" descr="A rectangular object with holes in it&#10;&#10;Description automatically generated">
            <a:extLst>
              <a:ext uri="{FF2B5EF4-FFF2-40B4-BE49-F238E27FC236}">
                <a16:creationId xmlns:a16="http://schemas.microsoft.com/office/drawing/2014/main" id="{CC0359EA-5EC6-0542-4AF1-17CE5643F3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8" t="3872" r="5770" b="8387"/>
          <a:stretch/>
        </p:blipFill>
        <p:spPr>
          <a:xfrm>
            <a:off x="338226" y="3416434"/>
            <a:ext cx="2466474" cy="3272590"/>
          </a:xfrm>
          <a:prstGeom prst="rect">
            <a:avLst/>
          </a:prstGeom>
        </p:spPr>
      </p:pic>
      <p:pic>
        <p:nvPicPr>
          <p:cNvPr id="12" name="Picture 11" descr="A white bottle with a yellow cap&#10;&#10;Description automatically generated">
            <a:extLst>
              <a:ext uri="{FF2B5EF4-FFF2-40B4-BE49-F238E27FC236}">
                <a16:creationId xmlns:a16="http://schemas.microsoft.com/office/drawing/2014/main" id="{DB3F9D09-9327-ADEB-E812-17396DEA4F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67" r="18109" b="29473"/>
          <a:stretch/>
        </p:blipFill>
        <p:spPr>
          <a:xfrm>
            <a:off x="10009671" y="3789719"/>
            <a:ext cx="1835262" cy="2899305"/>
          </a:xfrm>
          <a:prstGeom prst="rect">
            <a:avLst/>
          </a:prstGeom>
        </p:spPr>
      </p:pic>
      <p:pic>
        <p:nvPicPr>
          <p:cNvPr id="14" name="Picture 13" descr="A group of metal nuts&#10;&#10;Description automatically generated">
            <a:extLst>
              <a:ext uri="{FF2B5EF4-FFF2-40B4-BE49-F238E27FC236}">
                <a16:creationId xmlns:a16="http://schemas.microsoft.com/office/drawing/2014/main" id="{261BDA57-009E-5467-860B-1EA69423C9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2" t="19120" r="12729" b="21579"/>
          <a:stretch/>
        </p:blipFill>
        <p:spPr>
          <a:xfrm>
            <a:off x="5837695" y="1987111"/>
            <a:ext cx="1895665" cy="2010045"/>
          </a:xfrm>
          <a:prstGeom prst="rect">
            <a:avLst/>
          </a:prstGeom>
        </p:spPr>
      </p:pic>
      <p:pic>
        <p:nvPicPr>
          <p:cNvPr id="16" name="Picture 15" descr="A group of metal nuts&#10;&#10;Description automatically generated">
            <a:extLst>
              <a:ext uri="{FF2B5EF4-FFF2-40B4-BE49-F238E27FC236}">
                <a16:creationId xmlns:a16="http://schemas.microsoft.com/office/drawing/2014/main" id="{E134DAC8-E6CB-0BC9-BBB0-3D2D1D2EA31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1" t="20877" r="11560" b="12808"/>
          <a:stretch/>
        </p:blipFill>
        <p:spPr>
          <a:xfrm>
            <a:off x="5837696" y="4565393"/>
            <a:ext cx="1895665" cy="2123631"/>
          </a:xfrm>
          <a:prstGeom prst="rect">
            <a:avLst/>
          </a:prstGeom>
        </p:spPr>
      </p:pic>
      <p:pic>
        <p:nvPicPr>
          <p:cNvPr id="18" name="Picture 17" descr="A group of screws and bolts&#10;&#10;Description automatically generated">
            <a:extLst>
              <a:ext uri="{FF2B5EF4-FFF2-40B4-BE49-F238E27FC236}">
                <a16:creationId xmlns:a16="http://schemas.microsoft.com/office/drawing/2014/main" id="{9866BF27-4395-069F-91D8-B648ECC270F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3" t="19120" r="16629" b="40351"/>
          <a:stretch/>
        </p:blipFill>
        <p:spPr>
          <a:xfrm>
            <a:off x="8004509" y="1501937"/>
            <a:ext cx="1734014" cy="1589634"/>
          </a:xfrm>
          <a:prstGeom prst="rect">
            <a:avLst/>
          </a:prstGeom>
        </p:spPr>
      </p:pic>
      <p:pic>
        <p:nvPicPr>
          <p:cNvPr id="20" name="Picture 19" descr="A silver hexagon shaped key&#10;&#10;Description automatically generated">
            <a:extLst>
              <a:ext uri="{FF2B5EF4-FFF2-40B4-BE49-F238E27FC236}">
                <a16:creationId xmlns:a16="http://schemas.microsoft.com/office/drawing/2014/main" id="{AFCF4D3C-E5DC-4130-F52C-5CD9DCE1519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0" t="9294" r="20233" b="11228"/>
          <a:stretch/>
        </p:blipFill>
        <p:spPr>
          <a:xfrm>
            <a:off x="8004508" y="3452529"/>
            <a:ext cx="1734015" cy="323649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30CA82A-5AB3-BA3C-744D-A11743FA50B9}"/>
              </a:ext>
            </a:extLst>
          </p:cNvPr>
          <p:cNvSpPr txBox="1"/>
          <p:nvPr/>
        </p:nvSpPr>
        <p:spPr>
          <a:xfrm>
            <a:off x="538744" y="2906905"/>
            <a:ext cx="2065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Isometric pegboard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86C31E-3CF0-683D-44F4-44970E00579B}"/>
              </a:ext>
            </a:extLst>
          </p:cNvPr>
          <p:cNvSpPr txBox="1"/>
          <p:nvPr/>
        </p:nvSpPr>
        <p:spPr>
          <a:xfrm>
            <a:off x="5506586" y="1576248"/>
            <a:ext cx="2557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Regular nuts (don’t glue)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CC1093-93D2-C573-C9D4-D81D978D616E}"/>
              </a:ext>
            </a:extLst>
          </p:cNvPr>
          <p:cNvSpPr txBox="1"/>
          <p:nvPr/>
        </p:nvSpPr>
        <p:spPr>
          <a:xfrm>
            <a:off x="5829976" y="4196060"/>
            <a:ext cx="1911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Nylon locking nuts</a:t>
            </a:r>
          </a:p>
        </p:txBody>
      </p:sp>
      <p:pic>
        <p:nvPicPr>
          <p:cNvPr id="26" name="Picture 25" descr="A group of gears on a table&#10;&#10;Description automatically generated">
            <a:extLst>
              <a:ext uri="{FF2B5EF4-FFF2-40B4-BE49-F238E27FC236}">
                <a16:creationId xmlns:a16="http://schemas.microsoft.com/office/drawing/2014/main" id="{16D7BBC9-F9F2-40ED-3DAA-AAF2A038771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3" t="10702" b="10876"/>
          <a:stretch/>
        </p:blipFill>
        <p:spPr>
          <a:xfrm>
            <a:off x="3068131" y="3960070"/>
            <a:ext cx="2438455" cy="272895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8DF8945-6257-1CE0-223A-ECD028D8FD8A}"/>
              </a:ext>
            </a:extLst>
          </p:cNvPr>
          <p:cNvSpPr txBox="1"/>
          <p:nvPr/>
        </p:nvSpPr>
        <p:spPr>
          <a:xfrm>
            <a:off x="2937517" y="3452529"/>
            <a:ext cx="2767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Various Gears and brackets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509F0F-B585-42A8-BC16-18F0DA526741}"/>
              </a:ext>
            </a:extLst>
          </p:cNvPr>
          <p:cNvSpPr txBox="1"/>
          <p:nvPr/>
        </p:nvSpPr>
        <p:spPr>
          <a:xfrm>
            <a:off x="8286355" y="3094684"/>
            <a:ext cx="1058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Alan keys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6C9B3F-C085-B9DB-65FB-F18C62F24571}"/>
              </a:ext>
            </a:extLst>
          </p:cNvPr>
          <p:cNvSpPr txBox="1"/>
          <p:nvPr/>
        </p:nvSpPr>
        <p:spPr>
          <a:xfrm>
            <a:off x="8490032" y="1203678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Bolts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67030B0-5E20-54B0-07E0-6CEA3CBA0C9D}"/>
              </a:ext>
            </a:extLst>
          </p:cNvPr>
          <p:cNvSpPr txBox="1"/>
          <p:nvPr/>
        </p:nvSpPr>
        <p:spPr>
          <a:xfrm>
            <a:off x="10376007" y="3416434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Super glue</a:t>
            </a:r>
          </a:p>
        </p:txBody>
      </p:sp>
    </p:spTree>
    <p:extLst>
      <p:ext uri="{BB962C8B-B14F-4D97-AF65-F5344CB8AC3E}">
        <p14:creationId xmlns:p14="http://schemas.microsoft.com/office/powerpoint/2010/main" val="1125082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ooden toy with holes on a table&#10;&#10;Description automatically generated with medium confidence">
            <a:extLst>
              <a:ext uri="{FF2B5EF4-FFF2-40B4-BE49-F238E27FC236}">
                <a16:creationId xmlns:a16="http://schemas.microsoft.com/office/drawing/2014/main" id="{50EE6427-1064-ABEC-E17A-8A16E17D07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3" t="18757" r="7349" b="32670"/>
          <a:stretch/>
        </p:blipFill>
        <p:spPr>
          <a:xfrm>
            <a:off x="3449051" y="2036859"/>
            <a:ext cx="5293895" cy="471285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6A6E9A6-07A6-3893-ADB2-B154364D4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612" y="408768"/>
            <a:ext cx="9900775" cy="902462"/>
          </a:xfrm>
        </p:spPr>
        <p:txBody>
          <a:bodyPr/>
          <a:lstStyle/>
          <a:p>
            <a:pPr algn="ctr"/>
            <a:r>
              <a:rPr lang="en-GB" u="sng" dirty="0">
                <a:solidFill>
                  <a:schemeClr val="bg1"/>
                </a:solidFill>
              </a:rPr>
              <a:t>What you’ll be making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535679-A3D3-DD58-C8A2-4DE2A3A13AA8}"/>
              </a:ext>
            </a:extLst>
          </p:cNvPr>
          <p:cNvSpPr txBox="1"/>
          <p:nvPr/>
        </p:nvSpPr>
        <p:spPr>
          <a:xfrm>
            <a:off x="3872825" y="1489378"/>
            <a:ext cx="4446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Mechanical 360 degree aiming device / turret</a:t>
            </a:r>
          </a:p>
        </p:txBody>
      </p:sp>
    </p:spTree>
    <p:extLst>
      <p:ext uri="{BB962C8B-B14F-4D97-AF65-F5344CB8AC3E}">
        <p14:creationId xmlns:p14="http://schemas.microsoft.com/office/powerpoint/2010/main" val="253970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3194</TotalTime>
  <Words>427</Words>
  <Application>Microsoft Office PowerPoint</Application>
  <PresentationFormat>Widescreen</PresentationFormat>
  <Paragraphs>36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BankGothic Lt BT</vt:lpstr>
      <vt:lpstr>Broadway</vt:lpstr>
      <vt:lpstr>Calibri</vt:lpstr>
      <vt:lpstr>Calibri Light</vt:lpstr>
      <vt:lpstr>Office Theme</vt:lpstr>
      <vt:lpstr>Robotics Workshop Week 3 Introduction to mechanics</vt:lpstr>
      <vt:lpstr>What is a gear?</vt:lpstr>
      <vt:lpstr>Tools and materials you will use</vt:lpstr>
      <vt:lpstr>What you’ll be making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Workshop Taster Session</dc:title>
  <dc:creator>Lukas Hastings</dc:creator>
  <cp:lastModifiedBy>Lukas Hastings</cp:lastModifiedBy>
  <cp:revision>25</cp:revision>
  <dcterms:created xsi:type="dcterms:W3CDTF">2023-04-20T22:50:35Z</dcterms:created>
  <dcterms:modified xsi:type="dcterms:W3CDTF">2023-10-18T14:58:19Z</dcterms:modified>
</cp:coreProperties>
</file>

<file path=docProps/thumbnail.jpeg>
</file>